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70" r:id="rId2"/>
    <p:sldId id="418" r:id="rId3"/>
    <p:sldId id="417" r:id="rId4"/>
    <p:sldId id="438" r:id="rId5"/>
    <p:sldId id="439" r:id="rId6"/>
    <p:sldId id="440" r:id="rId7"/>
    <p:sldId id="441" r:id="rId8"/>
    <p:sldId id="416" r:id="rId9"/>
    <p:sldId id="419" r:id="rId10"/>
    <p:sldId id="426" r:id="rId11"/>
    <p:sldId id="427" r:id="rId12"/>
    <p:sldId id="422" r:id="rId13"/>
    <p:sldId id="423" r:id="rId14"/>
    <p:sldId id="424" r:id="rId15"/>
    <p:sldId id="425" r:id="rId16"/>
    <p:sldId id="428" r:id="rId17"/>
    <p:sldId id="429" r:id="rId18"/>
    <p:sldId id="430" r:id="rId19"/>
    <p:sldId id="432" r:id="rId20"/>
    <p:sldId id="433" r:id="rId21"/>
    <p:sldId id="434" r:id="rId22"/>
    <p:sldId id="435" r:id="rId23"/>
    <p:sldId id="436" r:id="rId24"/>
    <p:sldId id="437" r:id="rId25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UTM Micra" panose="02040603050506020204" pitchFamily="18" charset="0"/>
      <p:regular r:id="rId34"/>
    </p:embeddedFont>
    <p:embeddedFont>
      <p:font typeface="UTM Seagull" panose="02040603050506020204" pitchFamily="18" charset="0"/>
      <p:bold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AB9"/>
    <a:srgbClr val="ECC5B3"/>
    <a:srgbClr val="FCC66E"/>
    <a:srgbClr val="F6D164"/>
    <a:srgbClr val="F7AA66"/>
    <a:srgbClr val="97653E"/>
    <a:srgbClr val="40C0BD"/>
    <a:srgbClr val="E6E6E6"/>
    <a:srgbClr val="EA6844"/>
    <a:srgbClr val="89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92" autoAdjust="0"/>
    <p:restoredTop sz="94660" autoAdjust="0"/>
  </p:normalViewPr>
  <p:slideViewPr>
    <p:cSldViewPr>
      <p:cViewPr>
        <p:scale>
          <a:sx n="10" d="100"/>
          <a:sy n="10" d="100"/>
        </p:scale>
        <p:origin x="2934" y="1476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051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73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00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71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982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4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5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350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8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00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779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66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6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-23356"/>
            <a:ext cx="980368" cy="11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www.facebook.com/teamKTUTS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9Slide.vn - 2019">
            <a:extLst>
              <a:ext uri="{FF2B5EF4-FFF2-40B4-BE49-F238E27FC236}">
                <a16:creationId xmlns:a16="http://schemas.microsoft.com/office/drawing/2014/main" id="{74BDB053-C2C0-4686-AFB0-BE7F95C12BA3}"/>
              </a:ext>
            </a:extLst>
          </p:cNvPr>
          <p:cNvSpPr txBox="1"/>
          <p:nvPr userDrawn="1"/>
        </p:nvSpPr>
        <p:spPr>
          <a:xfrm>
            <a:off x="4120595" y="-1512332"/>
            <a:ext cx="902812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KTUTS</a:t>
            </a:r>
            <a:endParaRPr lang="en-US" sz="1800" dirty="0">
              <a:solidFill>
                <a:srgbClr val="CFCFC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98C317-8381-4E73-8B40-FAAC48EE2227}"/>
              </a:ext>
            </a:extLst>
          </p:cNvPr>
          <p:cNvSpPr/>
          <p:nvPr userDrawn="1"/>
        </p:nvSpPr>
        <p:spPr>
          <a:xfrm>
            <a:off x="34400" y="33635"/>
            <a:ext cx="7814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9FDEB2-ED18-4337-ABD4-0CB5AA18FA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CB01B9F-C0A7-423D-82C3-BA4BAFAFC9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9797E25-4A8E-4FA4-8181-29E9A0C189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F1E538-2280-4A2C-AD30-C2E5B052990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90162F-11CC-4333-B5CE-AD40BDD82F15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FF6A84-BC29-486C-AD1A-40731D3C1A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audio" Target="../media/audio1.wav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4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50.png"/><Relationship Id="rId5" Type="http://schemas.openxmlformats.org/officeDocument/2006/relationships/image" Target="../media/image14.png"/><Relationship Id="rId10" Type="http://schemas.openxmlformats.org/officeDocument/2006/relationships/image" Target="../media/image49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3CCE249-ED3C-4216-998B-9BF04CF05415}"/>
              </a:ext>
            </a:extLst>
          </p:cNvPr>
          <p:cNvSpPr txBox="1"/>
          <p:nvPr/>
        </p:nvSpPr>
        <p:spPr>
          <a:xfrm rot="16365267" flipV="1">
            <a:off x="-4325746" y="971932"/>
            <a:ext cx="6820358" cy="79032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Em hãy t</a:t>
            </a:r>
            <a:r>
              <a:rPr lang="vi-VN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ởng t</a:t>
            </a:r>
            <a:r>
              <a:rPr lang="vi-VN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E6E6E6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ợng nếu không có số 0 thì...</a:t>
            </a:r>
            <a:endParaRPr lang="en-US" altLang="zh-CN" sz="3600" b="1" dirty="0">
              <a:solidFill>
                <a:srgbClr val="E6E6E6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169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34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3475246" y="585252"/>
            <a:ext cx="1972590" cy="27904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3145139" y="2439411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44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44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49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195486"/>
            <a:ext cx="4126280" cy="1016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251520" y="339502"/>
            <a:ext cx="3599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=?</a:t>
            </a:r>
            <a:endParaRPr lang="en-US" sz="36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D76EF0-FBD1-4F0D-B583-CE56EC1BB4E0}"/>
              </a:ext>
            </a:extLst>
          </p:cNvPr>
          <p:cNvSpPr/>
          <p:nvPr/>
        </p:nvSpPr>
        <p:spPr>
          <a:xfrm rot="20557163" flipH="1">
            <a:off x="-2275326" y="859037"/>
            <a:ext cx="940482" cy="77072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CC97E0-0CED-43B4-A407-E04F83ECD3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13" y="985833"/>
            <a:ext cx="4175622" cy="41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3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447838" y="328822"/>
            <a:ext cx="5711412" cy="46805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328822"/>
            <a:ext cx="3450488" cy="453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770712"/>
              </p:ext>
            </p:extLst>
          </p:nvPr>
        </p:nvGraphicFramePr>
        <p:xfrm>
          <a:off x="362460" y="1308998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FFFF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FFFF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121280" y="340337"/>
            <a:ext cx="32255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=?</a:t>
            </a:r>
            <a:endParaRPr lang="en-US" sz="3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47838" y="342259"/>
            <a:ext cx="5711412" cy="5115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phải:</a:t>
            </a:r>
          </a:p>
          <a:p>
            <a:pPr>
              <a:lnSpc>
                <a:spcPct val="150000"/>
              </a:lnSpc>
            </a:pP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94 chia 35 đ</a:t>
            </a:r>
            <a:r>
              <a:rPr lang="vi-VN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2, viết 2;</a:t>
            </a:r>
          </a:p>
          <a:p>
            <a:pPr>
              <a:lnSpc>
                <a:spcPct val="150000"/>
              </a:lnSpc>
            </a:pPr>
            <a:r>
              <a:rPr lang="en-US" sz="20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5 bằng 10; 14 tr</a:t>
            </a: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10 bằng 4, viết 4 nhớ 1;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3 bằng 6, thêm 1 bằng 7; 9 trừ 7 bằng 2, viết 2.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5, đ</a:t>
            </a:r>
            <a:r>
              <a:rPr lang="vi-VN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245;  chia 35 đ</a:t>
            </a:r>
            <a:r>
              <a:rPr lang="vi-VN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7, viết 7;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nhân 5 bằng 35; 35 trừ 35 bằng 0, viết 0 nhớ 3;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7 nhân 3 bằng 21, thêm 3 bằng 24; 24 trừ 24 bằng 0, viết 0.</a:t>
            </a:r>
          </a:p>
          <a:p>
            <a:pPr>
              <a:lnSpc>
                <a:spcPct val="150000"/>
              </a:lnSpc>
            </a:pP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0; 0 chia 35 đ</a:t>
            </a:r>
            <a:r>
              <a:rPr lang="vi-VN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0, viết 0.</a:t>
            </a:r>
          </a:p>
          <a:p>
            <a:pPr>
              <a:lnSpc>
                <a:spcPct val="150000"/>
              </a:lnSpc>
            </a:pPr>
            <a:endParaRPr lang="en-US" sz="2000" b="0" cap="none" spc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699A-F605-475F-9AAE-89233F4999AB}"/>
              </a:ext>
            </a:extLst>
          </p:cNvPr>
          <p:cNvSpPr/>
          <p:nvPr/>
        </p:nvSpPr>
        <p:spPr>
          <a:xfrm>
            <a:off x="293048" y="1311255"/>
            <a:ext cx="170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9 4 5 0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2B22F-8A7E-47C8-BE39-F782A3FC9A2E}"/>
              </a:ext>
            </a:extLst>
          </p:cNvPr>
          <p:cNvSpPr/>
          <p:nvPr/>
        </p:nvSpPr>
        <p:spPr>
          <a:xfrm>
            <a:off x="1889805" y="1303635"/>
            <a:ext cx="87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3 5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9CEB8-B2B3-4EFF-961A-85A8E92EFE09}"/>
              </a:ext>
            </a:extLst>
          </p:cNvPr>
          <p:cNvSpPr/>
          <p:nvPr/>
        </p:nvSpPr>
        <p:spPr>
          <a:xfrm>
            <a:off x="1894225" y="1955145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C6D51-0734-4774-8898-83838B03E648}"/>
              </a:ext>
            </a:extLst>
          </p:cNvPr>
          <p:cNvSpPr/>
          <p:nvPr/>
        </p:nvSpPr>
        <p:spPr>
          <a:xfrm>
            <a:off x="718169" y="192541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07195-8A08-405B-9CF1-258DCDA22574}"/>
              </a:ext>
            </a:extLst>
          </p:cNvPr>
          <p:cNvSpPr/>
          <p:nvPr/>
        </p:nvSpPr>
        <p:spPr>
          <a:xfrm>
            <a:off x="325522" y="1936427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12F50-2800-4FB5-B50A-B450BCC4D4E0}"/>
              </a:ext>
            </a:extLst>
          </p:cNvPr>
          <p:cNvSpPr/>
          <p:nvPr/>
        </p:nvSpPr>
        <p:spPr>
          <a:xfrm>
            <a:off x="1096075" y="191441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8CB0F-8F1C-4FD9-BCBB-EC91DA2DB983}"/>
              </a:ext>
            </a:extLst>
          </p:cNvPr>
          <p:cNvSpPr/>
          <p:nvPr/>
        </p:nvSpPr>
        <p:spPr>
          <a:xfrm>
            <a:off x="2297672" y="195378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D94B2-BCA5-43A1-8F2F-CF121D4FFA74}"/>
              </a:ext>
            </a:extLst>
          </p:cNvPr>
          <p:cNvSpPr/>
          <p:nvPr/>
        </p:nvSpPr>
        <p:spPr>
          <a:xfrm>
            <a:off x="1107991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728D95-51E5-4489-9089-69BA7E964979}"/>
              </a:ext>
            </a:extLst>
          </p:cNvPr>
          <p:cNvSpPr/>
          <p:nvPr/>
        </p:nvSpPr>
        <p:spPr>
          <a:xfrm>
            <a:off x="709530" y="260012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C6EF7-0542-4DCE-A08B-829D0894A795}"/>
              </a:ext>
            </a:extLst>
          </p:cNvPr>
          <p:cNvSpPr/>
          <p:nvPr/>
        </p:nvSpPr>
        <p:spPr>
          <a:xfrm>
            <a:off x="1499522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54671-0342-414F-B8CA-6195494662D3}"/>
              </a:ext>
            </a:extLst>
          </p:cNvPr>
          <p:cNvSpPr/>
          <p:nvPr/>
        </p:nvSpPr>
        <p:spPr>
          <a:xfrm>
            <a:off x="2669379" y="193642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E93D0-CED4-4F8F-91B2-EE2BC0924DFF}"/>
              </a:ext>
            </a:extLst>
          </p:cNvPr>
          <p:cNvSpPr/>
          <p:nvPr/>
        </p:nvSpPr>
        <p:spPr>
          <a:xfrm>
            <a:off x="17752" y="3642854"/>
            <a:ext cx="33121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a) 9450 : 35 =270</a:t>
            </a:r>
            <a:endParaRPr lang="en-US" sz="28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F4C863-8CC8-4002-B91C-46328D622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61">
            <a:off x="3464803" y="236801"/>
            <a:ext cx="688311" cy="6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4788024" y="1923678"/>
            <a:ext cx="412628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5031529" y="2067694"/>
            <a:ext cx="3615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=?</a:t>
            </a:r>
            <a:endParaRPr lang="en-US" sz="36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B0562C-390B-4626-86E4-9DD6F0A653B9}"/>
              </a:ext>
            </a:extLst>
          </p:cNvPr>
          <p:cNvSpPr/>
          <p:nvPr/>
        </p:nvSpPr>
        <p:spPr>
          <a:xfrm rot="17031768">
            <a:off x="10000255" y="659162"/>
            <a:ext cx="1569884" cy="12865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13422C-7798-4783-9153-0648901569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826"/>
            <a:ext cx="4833848" cy="48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447838" y="328822"/>
            <a:ext cx="5711412" cy="46805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0" y="328822"/>
            <a:ext cx="3450488" cy="4536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17570"/>
              </p:ext>
            </p:extLst>
          </p:nvPr>
        </p:nvGraphicFramePr>
        <p:xfrm>
          <a:off x="362460" y="1306790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noFill/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noFill/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258311-FB36-4E04-9670-751FF6969587}"/>
              </a:ext>
            </a:extLst>
          </p:cNvPr>
          <p:cNvSpPr/>
          <p:nvPr/>
        </p:nvSpPr>
        <p:spPr>
          <a:xfrm>
            <a:off x="121280" y="340337"/>
            <a:ext cx="3225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=?</a:t>
            </a:r>
            <a:endParaRPr lang="en-US" sz="32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Seagull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47838" y="342259"/>
            <a:ext cx="5711412" cy="50119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phải:</a:t>
            </a:r>
          </a:p>
          <a:p>
            <a:pPr>
              <a:lnSpc>
                <a:spcPct val="150000"/>
              </a:lnSpc>
            </a:pP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chia 24 đ</a:t>
            </a:r>
            <a:r>
              <a:rPr lang="vi-VN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1, viết 1;</a:t>
            </a:r>
          </a:p>
          <a:p>
            <a:pPr>
              <a:lnSpc>
                <a:spcPct val="150000"/>
              </a:lnSpc>
            </a:pPr>
            <a:r>
              <a:rPr lang="en-US" sz="2400" b="0" cap="none" spc="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nhân 4 bằng 4; 4 tr</a:t>
            </a: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4 bằng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 nhân 2 bằng 2, 2 trừ 2 bằng 0, viết 0.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>
                <a:ln w="0"/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4, 4 chia 24 được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Hạ 8, được 48; 48 chia 24 được 2, viết 2;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4 bằng 8; 8 trừ 8 bằng 0, viết 0;</a:t>
            </a:r>
          </a:p>
          <a:p>
            <a:pPr>
              <a:lnSpc>
                <a:spcPct val="150000"/>
              </a:lnSpc>
            </a:pPr>
            <a:r>
              <a:rPr lang="en-US" sz="2400">
                <a:ln w="0"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 nhân 2 bằng 4; 4 trừ 4 bằng 0, viết 0.</a:t>
            </a:r>
          </a:p>
          <a:p>
            <a:pPr>
              <a:lnSpc>
                <a:spcPct val="150000"/>
              </a:lnSpc>
            </a:pPr>
            <a:endParaRPr lang="en-US" sz="2400" b="0" cap="none" spc="0">
              <a:ln w="0"/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02699A-F605-475F-9AAE-89233F4999AB}"/>
              </a:ext>
            </a:extLst>
          </p:cNvPr>
          <p:cNvSpPr/>
          <p:nvPr/>
        </p:nvSpPr>
        <p:spPr>
          <a:xfrm>
            <a:off x="278761" y="1301730"/>
            <a:ext cx="1701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2 4 4 8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92B22F-8A7E-47C8-BE39-F782A3FC9A2E}"/>
              </a:ext>
            </a:extLst>
          </p:cNvPr>
          <p:cNvSpPr/>
          <p:nvPr/>
        </p:nvSpPr>
        <p:spPr>
          <a:xfrm>
            <a:off x="1889805" y="1303635"/>
            <a:ext cx="8739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9CEB8-B2B3-4EFF-961A-85A8E92EFE09}"/>
              </a:ext>
            </a:extLst>
          </p:cNvPr>
          <p:cNvSpPr/>
          <p:nvPr/>
        </p:nvSpPr>
        <p:spPr>
          <a:xfrm>
            <a:off x="1894225" y="194562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FC6D51-0734-4774-8898-83838B03E648}"/>
              </a:ext>
            </a:extLst>
          </p:cNvPr>
          <p:cNvSpPr/>
          <p:nvPr/>
        </p:nvSpPr>
        <p:spPr>
          <a:xfrm>
            <a:off x="722932" y="1944469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07195-8A08-405B-9CF1-258DCDA22574}"/>
              </a:ext>
            </a:extLst>
          </p:cNvPr>
          <p:cNvSpPr/>
          <p:nvPr/>
        </p:nvSpPr>
        <p:spPr>
          <a:xfrm>
            <a:off x="325522" y="1936427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112F50-2800-4FB5-B50A-B450BCC4D4E0}"/>
              </a:ext>
            </a:extLst>
          </p:cNvPr>
          <p:cNvSpPr/>
          <p:nvPr/>
        </p:nvSpPr>
        <p:spPr>
          <a:xfrm>
            <a:off x="1115125" y="193346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8CB0F-8F1C-4FD9-BCBB-EC91DA2DB983}"/>
              </a:ext>
            </a:extLst>
          </p:cNvPr>
          <p:cNvSpPr/>
          <p:nvPr/>
        </p:nvSpPr>
        <p:spPr>
          <a:xfrm>
            <a:off x="2292909" y="1944264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AD94B2-BCA5-43A1-8F2F-CF121D4FFA74}"/>
              </a:ext>
            </a:extLst>
          </p:cNvPr>
          <p:cNvSpPr/>
          <p:nvPr/>
        </p:nvSpPr>
        <p:spPr>
          <a:xfrm>
            <a:off x="1107991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C6EF7-0542-4DCE-A08B-829D0894A795}"/>
              </a:ext>
            </a:extLst>
          </p:cNvPr>
          <p:cNvSpPr/>
          <p:nvPr/>
        </p:nvSpPr>
        <p:spPr>
          <a:xfrm>
            <a:off x="1499522" y="2590336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54671-0342-414F-B8CA-6195494662D3}"/>
              </a:ext>
            </a:extLst>
          </p:cNvPr>
          <p:cNvSpPr/>
          <p:nvPr/>
        </p:nvSpPr>
        <p:spPr>
          <a:xfrm>
            <a:off x="2678904" y="1945951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8E93D0-CED4-4F8F-91B2-EE2BC0924DFF}"/>
              </a:ext>
            </a:extLst>
          </p:cNvPr>
          <p:cNvSpPr/>
          <p:nvPr/>
        </p:nvSpPr>
        <p:spPr>
          <a:xfrm>
            <a:off x="-42361" y="3642854"/>
            <a:ext cx="34323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b) 2448 : 24 = 102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EDF2A6-F995-4384-A931-025D13A1A60C}"/>
              </a:ext>
            </a:extLst>
          </p:cNvPr>
          <p:cNvSpPr/>
          <p:nvPr/>
        </p:nvSpPr>
        <p:spPr>
          <a:xfrm>
            <a:off x="1508035" y="1939500"/>
            <a:ext cx="4603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eagull" panose="02040603050506020204" pitchFamily="18" charset="0"/>
              </a:rPr>
              <a:t>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2C3E49-E322-4C2F-BD90-E106B48C97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62" y="4216833"/>
            <a:ext cx="785904" cy="7859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51DC30-2673-428D-A89F-9D8D1AA0FB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4437">
            <a:off x="9100604" y="-426299"/>
            <a:ext cx="3482994" cy="34829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1727B1-FF7E-4761-B6A6-4BA0AB77F0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7807">
            <a:off x="-583274" y="-1159791"/>
            <a:ext cx="1409108" cy="14091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8E89ECB-DBD6-4E0D-B3A6-83837CBB5B3A}"/>
              </a:ext>
            </a:extLst>
          </p:cNvPr>
          <p:cNvSpPr/>
          <p:nvPr/>
        </p:nvSpPr>
        <p:spPr>
          <a:xfrm flipH="1" flipV="1">
            <a:off x="49068" y="4339489"/>
            <a:ext cx="78590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31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A3FA4EB-025B-4B0F-BC32-2E5CA0AE3FCF}"/>
              </a:ext>
            </a:extLst>
          </p:cNvPr>
          <p:cNvSpPr/>
          <p:nvPr/>
        </p:nvSpPr>
        <p:spPr>
          <a:xfrm>
            <a:off x="149109" y="2769268"/>
            <a:ext cx="3265946" cy="203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CBA639-7092-43F8-9068-ED0E5C618830}"/>
              </a:ext>
            </a:extLst>
          </p:cNvPr>
          <p:cNvSpPr/>
          <p:nvPr/>
        </p:nvSpPr>
        <p:spPr>
          <a:xfrm>
            <a:off x="3630549" y="714800"/>
            <a:ext cx="5288633" cy="1376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040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F3FF2-9C14-4136-9E30-20F8F8FC9BEC}"/>
              </a:ext>
            </a:extLst>
          </p:cNvPr>
          <p:cNvSpPr/>
          <p:nvPr/>
        </p:nvSpPr>
        <p:spPr>
          <a:xfrm>
            <a:off x="184542" y="328823"/>
            <a:ext cx="3265946" cy="2034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8FEBCA-CEA9-4629-957E-430874B30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38397"/>
              </p:ext>
            </p:extLst>
          </p:nvPr>
        </p:nvGraphicFramePr>
        <p:xfrm>
          <a:off x="410481" y="2926856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FF000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F453647-E758-4688-80AE-9BFAF061B31F}"/>
              </a:ext>
            </a:extLst>
          </p:cNvPr>
          <p:cNvSpPr/>
          <p:nvPr/>
        </p:nvSpPr>
        <p:spPr>
          <a:xfrm>
            <a:off x="3498999" y="725480"/>
            <a:ext cx="5508970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SỐ </a:t>
            </a:r>
            <a:r>
              <a:rPr lang="en-US" sz="2800" b="1">
                <a:ln w="0"/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HÀNG ĐƠN VỊ</a:t>
            </a:r>
            <a:endParaRPr lang="en-US" sz="2800" b="0" cap="none" spc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025A41-2BF4-4315-9E64-6CEEE719C3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267">
            <a:off x="-1459070" y="123478"/>
            <a:ext cx="1018492" cy="1018492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4820B8A-3BFB-4302-B7EE-5A99C0F54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55689"/>
              </p:ext>
            </p:extLst>
          </p:nvPr>
        </p:nvGraphicFramePr>
        <p:xfrm>
          <a:off x="410481" y="443312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206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206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F738B60D-A335-4435-8322-9C247093F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80302"/>
            <a:ext cx="1409108" cy="140910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E8B3140-5FCD-474C-9B9C-C488570B40D5}"/>
              </a:ext>
            </a:extLst>
          </p:cNvPr>
          <p:cNvSpPr/>
          <p:nvPr/>
        </p:nvSpPr>
        <p:spPr>
          <a:xfrm>
            <a:off x="3715299" y="3283464"/>
            <a:ext cx="5288633" cy="13765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040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0295C49-933F-405E-826D-18C1DF9F2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43" y="2631992"/>
            <a:ext cx="1409108" cy="140910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2E3C7A4-DA2D-4046-8806-0CCFD9C2F6BD}"/>
              </a:ext>
            </a:extLst>
          </p:cNvPr>
          <p:cNvSpPr/>
          <p:nvPr/>
        </p:nvSpPr>
        <p:spPr>
          <a:xfrm>
            <a:off x="3601623" y="3283464"/>
            <a:ext cx="5508970" cy="1307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CHỮ SỐ </a:t>
            </a:r>
            <a:r>
              <a:rPr lang="en-US" sz="2800" b="1">
                <a:ln w="0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HÀNG CHỤC</a:t>
            </a:r>
            <a:endParaRPr lang="en-US" sz="2800" b="0" cap="none" spc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773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799322" y="-109356"/>
            <a:ext cx="904578" cy="127963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2303"/>
            <a:ext cx="1440160" cy="203727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8969776" y="1529633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0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20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2627784" y="2239327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4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sz="4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569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1303512" y="701605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319893" y="2250923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a) 8 750 : 35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16913"/>
              </p:ext>
            </p:extLst>
          </p:nvPr>
        </p:nvGraphicFramePr>
        <p:xfrm>
          <a:off x="4805178" y="1997919"/>
          <a:ext cx="274320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91886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22" name="TextBox 8">
            <a:extLst>
              <a:ext uri="{FF2B5EF4-FFF2-40B4-BE49-F238E27FC236}">
                <a16:creationId xmlns:a16="http://schemas.microsoft.com/office/drawing/2014/main" id="{C6788D03-FB79-4E2D-A2F6-C5E053CB1FD6}"/>
              </a:ext>
            </a:extLst>
          </p:cNvPr>
          <p:cNvSpPr txBox="1"/>
          <p:nvPr/>
        </p:nvSpPr>
        <p:spPr>
          <a:xfrm>
            <a:off x="3659948" y="3813467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8 750 : 35 = 250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36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3715054" y="250004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660661" y="-627194"/>
            <a:ext cx="1139033" cy="161129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8491">
            <a:off x="9986279" y="3645333"/>
            <a:ext cx="1139033" cy="1611298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692828" y="2164216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36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36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9429820" y="1406259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 rot="5400000">
            <a:off x="9957584" y="5311961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30ABD89F-641A-4259-827F-CE9CE932BFCD}"/>
              </a:ext>
            </a:extLst>
          </p:cNvPr>
          <p:cNvSpPr txBox="1"/>
          <p:nvPr/>
        </p:nvSpPr>
        <p:spPr>
          <a:xfrm>
            <a:off x="954003" y="3190548"/>
            <a:ext cx="6820358" cy="79032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Em hãy t</a:t>
            </a:r>
            <a:r>
              <a:rPr lang="vi-VN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ởng t</a:t>
            </a:r>
            <a:r>
              <a:rPr lang="vi-VN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ư</a:t>
            </a:r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ợng điều gì sẽ xảy ra</a:t>
            </a:r>
          </a:p>
          <a:p>
            <a:pPr algn="ctr"/>
            <a:r>
              <a:rPr lang="en-US" altLang="zh-CN" sz="3600" b="1">
                <a:solidFill>
                  <a:srgbClr val="F70202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  <a:sym typeface="+mn-lt"/>
              </a:rPr>
              <a:t>nếu không có số 0?</a:t>
            </a:r>
            <a:endParaRPr lang="en-US" altLang="zh-CN" sz="3600" b="1" dirty="0">
              <a:solidFill>
                <a:srgbClr val="F70202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273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83568" y="203774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23 520 : 56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9571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7661402A-4D5E-46B4-8EB3-9B1C874029C6}"/>
              </a:ext>
            </a:extLst>
          </p:cNvPr>
          <p:cNvSpPr txBox="1"/>
          <p:nvPr/>
        </p:nvSpPr>
        <p:spPr>
          <a:xfrm>
            <a:off x="3531316" y="3834172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23 520 : 56 = 420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933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71751" y="240955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b) 2 996 : 28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027644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C2BFCB99-2152-4C4A-8ACD-76441DD38812}"/>
              </a:ext>
            </a:extLst>
          </p:cNvPr>
          <p:cNvSpPr txBox="1"/>
          <p:nvPr/>
        </p:nvSpPr>
        <p:spPr>
          <a:xfrm>
            <a:off x="3659948" y="3813467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2 996 : 28 = 107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1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3634" y="-15602"/>
            <a:ext cx="10280194" cy="5642818"/>
            <a:chOff x="8584764" y="-2342149"/>
            <a:chExt cx="6335253" cy="457774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84764" y="-2342149"/>
              <a:ext cx="5496395" cy="4241800"/>
            </a:xfrm>
            <a:prstGeom prst="rect">
              <a:avLst/>
            </a:prstGeom>
          </p:spPr>
        </p:pic>
        <p:sp>
          <p:nvSpPr>
            <p:cNvPr id="15" name="圆角矩形 14"/>
            <p:cNvSpPr/>
            <p:nvPr/>
          </p:nvSpPr>
          <p:spPr>
            <a:xfrm>
              <a:off x="8956698" y="-1301368"/>
              <a:ext cx="4772840" cy="28083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295218" y="305196"/>
              <a:ext cx="1624799" cy="1930400"/>
            </a:xfrm>
            <a:prstGeom prst="rect">
              <a:avLst/>
            </a:prstGeom>
          </p:spPr>
        </p:pic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7084E69E-A4DE-4961-9808-E7CD553A063A}"/>
              </a:ext>
            </a:extLst>
          </p:cNvPr>
          <p:cNvSpPr txBox="1"/>
          <p:nvPr/>
        </p:nvSpPr>
        <p:spPr>
          <a:xfrm>
            <a:off x="2370002" y="701550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đặt tính rồi tính</a:t>
            </a:r>
            <a:endParaRPr lang="zh-CN" altLang="en-US" sz="2800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9596D22-2BFF-4253-9063-5370DF99991E}"/>
              </a:ext>
            </a:extLst>
          </p:cNvPr>
          <p:cNvSpPr txBox="1"/>
          <p:nvPr/>
        </p:nvSpPr>
        <p:spPr>
          <a:xfrm>
            <a:off x="671751" y="2409559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2 420 : 12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D8C12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DAFA774-CA79-4B0D-9C77-F7462ADB009E}"/>
              </a:ext>
            </a:extLst>
          </p:cNvPr>
          <p:cNvSpPr txBox="1"/>
          <p:nvPr/>
        </p:nvSpPr>
        <p:spPr>
          <a:xfrm>
            <a:off x="4175398" y="2787686"/>
            <a:ext cx="3888432" cy="106238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4000" b="1" dirty="0">
              <a:solidFill>
                <a:srgbClr val="FD8C12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2985673-986E-4D4D-BDF3-4E40D2018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287564"/>
              </p:ext>
            </p:extLst>
          </p:nvPr>
        </p:nvGraphicFramePr>
        <p:xfrm>
          <a:off x="4924072" y="2187143"/>
          <a:ext cx="27432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424072177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9617066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10626925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405370987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78953572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647647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83148837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3230204662"/>
                    </a:ext>
                  </a:extLst>
                </a:gridCol>
              </a:tblGrid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289829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165794"/>
                  </a:ext>
                </a:extLst>
              </a:tr>
              <a:tr h="55732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B050"/>
                          </a:solidFill>
                          <a:latin typeface="UTM Seagull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B050"/>
                        </a:solidFill>
                        <a:latin typeface="UTM Seagull" panose="0204060305050602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106594"/>
                  </a:ext>
                </a:extLst>
              </a:tr>
            </a:tbl>
          </a:graphicData>
        </a:graphic>
      </p:graphicFrame>
      <p:sp>
        <p:nvSpPr>
          <p:cNvPr id="18" name="TextBox 8">
            <a:extLst>
              <a:ext uri="{FF2B5EF4-FFF2-40B4-BE49-F238E27FC236}">
                <a16:creationId xmlns:a16="http://schemas.microsoft.com/office/drawing/2014/main" id="{95137C01-AED9-427C-93C6-F91867C8652D}"/>
              </a:ext>
            </a:extLst>
          </p:cNvPr>
          <p:cNvSpPr txBox="1"/>
          <p:nvPr/>
        </p:nvSpPr>
        <p:spPr>
          <a:xfrm>
            <a:off x="3015570" y="3800750"/>
            <a:ext cx="3888432" cy="1652748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2 420 : 12 = 201(dư 8)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>
                <a:solidFill>
                  <a:srgbClr val="FF0000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     </a:t>
            </a:r>
            <a:endParaRPr lang="zh-CN" altLang="en-US" sz="3600" b="1" dirty="0">
              <a:solidFill>
                <a:srgbClr val="FF0000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66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34" y="-98335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938">
            <a:off x="446365" y="1308149"/>
            <a:ext cx="1517978" cy="21473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1961">
            <a:off x="2720200" y="1250044"/>
            <a:ext cx="1600126" cy="22635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97" y="1561380"/>
            <a:ext cx="1309740" cy="18527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080070" y="1527783"/>
            <a:ext cx="1475970" cy="2087934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>
            <a:off x="323528" y="3224473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2699792" y="32198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004252" y="3213235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088246" y="2902413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DÒ</a:t>
            </a:r>
            <a:endParaRPr lang="zh-CN" altLang="en-US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AC08D6BC-B14F-4647-97E3-1D3A2D67AA91}"/>
              </a:ext>
            </a:extLst>
          </p:cNvPr>
          <p:cNvSpPr txBox="1"/>
          <p:nvPr/>
        </p:nvSpPr>
        <p:spPr>
          <a:xfrm rot="16200000">
            <a:off x="-1006335" y="1283664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6E6E6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Xem lại bài</a:t>
            </a:r>
          </a:p>
          <a:p>
            <a:pPr algn="ctr"/>
            <a:endParaRPr lang="zh-CN" altLang="en-US" sz="4000" b="1" dirty="0">
              <a:solidFill>
                <a:srgbClr val="E6E6E6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35BC23CF-EF69-4108-A2E7-6C9BAD38D32B}"/>
              </a:ext>
            </a:extLst>
          </p:cNvPr>
          <p:cNvSpPr txBox="1"/>
          <p:nvPr/>
        </p:nvSpPr>
        <p:spPr>
          <a:xfrm flipV="1">
            <a:off x="4176262" y="5687429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6E6E6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Chuẩn bị bài sau</a:t>
            </a:r>
            <a:endParaRPr lang="zh-CN" altLang="en-US" sz="4000" b="1" dirty="0">
              <a:solidFill>
                <a:srgbClr val="E6E6E6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EA6222B6-D12D-4BB8-99CD-04E8CD8C16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98" y="3993565"/>
            <a:ext cx="932782" cy="9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93562"/>
            <a:ext cx="5498603" cy="181661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1" y="3732454"/>
            <a:ext cx="4217820" cy="14386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21938">
            <a:off x="-2274499" y="2354202"/>
            <a:ext cx="1412434" cy="199805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6177"/>
            <a:ext cx="9120366" cy="192732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16"/>
            <a:ext cx="9144000" cy="198250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1961">
            <a:off x="9785042" y="-587106"/>
            <a:ext cx="1003358" cy="141936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92696" y="-1312700"/>
            <a:ext cx="929596" cy="13150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8491">
            <a:off x="725566" y="484599"/>
            <a:ext cx="1655002" cy="2341196"/>
          </a:xfrm>
          <a:prstGeom prst="rect">
            <a:avLst/>
          </a:prstGeom>
        </p:spPr>
      </p:pic>
      <p:sp>
        <p:nvSpPr>
          <p:cNvPr id="42" name="TextBox 8"/>
          <p:cNvSpPr txBox="1"/>
          <p:nvPr/>
        </p:nvSpPr>
        <p:spPr>
          <a:xfrm rot="16200000">
            <a:off x="-2296725" y="4713341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2000" b="1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KHỞI ĐỘNG</a:t>
            </a:r>
            <a:endParaRPr lang="en-US" altLang="zh-CN" sz="2000" b="1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8"/>
          <p:cNvSpPr txBox="1"/>
          <p:nvPr/>
        </p:nvSpPr>
        <p:spPr>
          <a:xfrm rot="5400000">
            <a:off x="9009904" y="1513974"/>
            <a:ext cx="3022897" cy="913819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sz="2800" b="1">
                <a:solidFill>
                  <a:srgbClr val="79BD0F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KHÁM PHÁ </a:t>
            </a:r>
            <a:endParaRPr lang="zh-CN" altLang="en-US" sz="2800" b="1" dirty="0">
              <a:solidFill>
                <a:srgbClr val="79BD0F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8"/>
          <p:cNvSpPr txBox="1"/>
          <p:nvPr/>
        </p:nvSpPr>
        <p:spPr>
          <a:xfrm rot="5400000">
            <a:off x="-2055888" y="435622"/>
            <a:ext cx="1655980" cy="397542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rmAutofit/>
          </a:bodyPr>
          <a:lstStyle/>
          <a:p>
            <a:pPr algn="ctr"/>
            <a:r>
              <a:rPr lang="en-US" altLang="zh-CN" b="1">
                <a:solidFill>
                  <a:srgbClr val="FD8C12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LUYỆN TẬP</a:t>
            </a:r>
            <a:endParaRPr lang="zh-CN" altLang="en-US" b="1" dirty="0">
              <a:solidFill>
                <a:srgbClr val="FD8C12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942441" y="3163016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800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DẶN </a:t>
            </a:r>
          </a:p>
          <a:p>
            <a:pPr algn="ctr"/>
            <a:r>
              <a:rPr lang="en-US" altLang="zh-CN" sz="4800" b="1">
                <a:solidFill>
                  <a:srgbClr val="00ACCC"/>
                </a:solidFill>
                <a:latin typeface="UTM Micra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DÒ</a:t>
            </a:r>
            <a:endParaRPr lang="zh-CN" altLang="en-US" sz="4800" b="1" dirty="0">
              <a:solidFill>
                <a:srgbClr val="00ACCC"/>
              </a:solidFill>
              <a:latin typeface="UTM Micra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0D6F278-3DCB-4F8B-A226-1E9736C0A5D6}"/>
              </a:ext>
            </a:extLst>
          </p:cNvPr>
          <p:cNvSpPr txBox="1"/>
          <p:nvPr/>
        </p:nvSpPr>
        <p:spPr>
          <a:xfrm>
            <a:off x="5649681" y="1740744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EA6844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Xem lại bài</a:t>
            </a:r>
          </a:p>
          <a:p>
            <a:pPr algn="ctr"/>
            <a:endParaRPr lang="zh-CN" altLang="en-US" sz="4000" b="1" dirty="0">
              <a:solidFill>
                <a:srgbClr val="EA6844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55CBA471-A7BF-49BE-9CF7-E422D5D67181}"/>
              </a:ext>
            </a:extLst>
          </p:cNvPr>
          <p:cNvSpPr txBox="1"/>
          <p:nvPr/>
        </p:nvSpPr>
        <p:spPr>
          <a:xfrm>
            <a:off x="5649681" y="2599350"/>
            <a:ext cx="1655980" cy="657987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pPr algn="ctr"/>
            <a:r>
              <a:rPr lang="en-US" altLang="zh-CN" sz="4000" b="1">
                <a:solidFill>
                  <a:srgbClr val="8960A8"/>
                </a:solidFill>
                <a:latin typeface="UTM Seagull" panose="02040603050506020204" pitchFamily="18" charset="0"/>
                <a:ea typeface="Microsoft YaHei UI" panose="020B0503020204020204" pitchFamily="34" charset="-122"/>
                <a:cs typeface="+mn-ea"/>
                <a:sym typeface="+mn-lt"/>
              </a:rPr>
              <a:t>Chuẩn bị bài sau</a:t>
            </a:r>
            <a:endParaRPr lang="zh-CN" altLang="en-US" sz="4000" b="1" dirty="0">
              <a:solidFill>
                <a:srgbClr val="8960A8"/>
              </a:solidFill>
              <a:latin typeface="UTM Seagull" panose="02040603050506020204" pitchFamily="18" charset="0"/>
              <a:ea typeface="Microsoft YaHei UI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A5E6461C-60D1-462B-B258-D6E5EE6384D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59" y="3137387"/>
            <a:ext cx="1757638" cy="17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4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6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66A9DC-5F56-4635-84FD-44ED706C7F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9280" y="-3908207"/>
            <a:ext cx="23042560" cy="129599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640B5-6E4C-472E-B2A8-A4B77D8C3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14" y="-164554"/>
            <a:ext cx="9730228" cy="5472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81506E-7DCF-49FC-8695-5CA132B77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29" y="5668094"/>
            <a:ext cx="512114" cy="2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080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9E1CC75-B9DE-446C-AB34-2E4B92B9A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35" y="2312742"/>
            <a:ext cx="4248472" cy="2389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1640B5-6E4C-472E-B2A8-A4B77D8C3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6520" y="-4917082"/>
            <a:ext cx="22217040" cy="12495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476413-1267-4F03-ADFA-FAE5C6A11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78" y="1995686"/>
            <a:ext cx="6415644" cy="36083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613DA9-3D19-4696-B216-73610ACFD66A}"/>
              </a:ext>
            </a:extLst>
          </p:cNvPr>
          <p:cNvSpPr/>
          <p:nvPr/>
        </p:nvSpPr>
        <p:spPr>
          <a:xfrm>
            <a:off x="3635896" y="3507484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338100-4016-4740-A25D-4C999A74D464}"/>
              </a:ext>
            </a:extLst>
          </p:cNvPr>
          <p:cNvSpPr/>
          <p:nvPr/>
        </p:nvSpPr>
        <p:spPr>
          <a:xfrm>
            <a:off x="3707904" y="3075806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FC75D-1B92-4515-9C86-1EAE7649A52C}"/>
              </a:ext>
            </a:extLst>
          </p:cNvPr>
          <p:cNvSpPr/>
          <p:nvPr/>
        </p:nvSpPr>
        <p:spPr>
          <a:xfrm>
            <a:off x="4094812" y="2788364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5E6E6E-D02C-4FFE-9418-69A28DC48766}"/>
              </a:ext>
            </a:extLst>
          </p:cNvPr>
          <p:cNvSpPr/>
          <p:nvPr/>
        </p:nvSpPr>
        <p:spPr>
          <a:xfrm>
            <a:off x="4509432" y="2643758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9BA07B-65A3-4EBC-BFB7-FAD90E08F383}"/>
              </a:ext>
            </a:extLst>
          </p:cNvPr>
          <p:cNvSpPr/>
          <p:nvPr/>
        </p:nvSpPr>
        <p:spPr>
          <a:xfrm>
            <a:off x="4954767" y="2803222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0277A-DD50-4058-AE6A-6F322E641FF2}"/>
              </a:ext>
            </a:extLst>
          </p:cNvPr>
          <p:cNvSpPr/>
          <p:nvPr/>
        </p:nvSpPr>
        <p:spPr>
          <a:xfrm>
            <a:off x="5248603" y="3102673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D934E-5A99-4867-9D26-2894A2EACA03}"/>
              </a:ext>
            </a:extLst>
          </p:cNvPr>
          <p:cNvSpPr/>
          <p:nvPr/>
        </p:nvSpPr>
        <p:spPr>
          <a:xfrm>
            <a:off x="5433150" y="3507484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A7C364-3562-4EC6-8542-565A29FAE6D9}"/>
              </a:ext>
            </a:extLst>
          </p:cNvPr>
          <p:cNvSpPr/>
          <p:nvPr/>
        </p:nvSpPr>
        <p:spPr>
          <a:xfrm>
            <a:off x="5248603" y="4092259"/>
            <a:ext cx="398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40C0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2EE42E-509D-44B0-9BC4-35941E8EE831}"/>
              </a:ext>
            </a:extLst>
          </p:cNvPr>
          <p:cNvSpPr/>
          <p:nvPr/>
        </p:nvSpPr>
        <p:spPr>
          <a:xfrm>
            <a:off x="1765034" y="859745"/>
            <a:ext cx="6286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 bố chạy nhanh ơi là nhanh mỗi giờ chỉ đi được 8 cây số.</a:t>
            </a:r>
            <a:endParaRPr lang="en-US" sz="3600" b="1" cap="none" spc="0">
              <a:ln w="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9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64A086-F7DD-4A9A-8EF2-960A15042436}"/>
              </a:ext>
            </a:extLst>
          </p:cNvPr>
          <p:cNvSpPr/>
          <p:nvPr/>
        </p:nvSpPr>
        <p:spPr>
          <a:xfrm flipH="1" flipV="1">
            <a:off x="2627784" y="2102223"/>
            <a:ext cx="6516216" cy="3295649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3FA650-F588-4A34-8871-C882C7499CAE}"/>
              </a:ext>
            </a:extLst>
          </p:cNvPr>
          <p:cNvSpPr/>
          <p:nvPr/>
        </p:nvSpPr>
        <p:spPr>
          <a:xfrm>
            <a:off x="0" y="-164553"/>
            <a:ext cx="6516216" cy="3205830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BF1AA-5B5C-4425-B38E-E18DAF309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266" y="-30420"/>
            <a:ext cx="6914064" cy="3888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E470F7-62C1-4A55-AEA2-A7D33DF3F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3047"/>
            <a:ext cx="2304256" cy="987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61271F-C722-4478-9937-275F10101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69430"/>
            <a:ext cx="5328500" cy="299692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1680C57-4D03-44E7-9A96-2126E6E6E094}"/>
              </a:ext>
            </a:extLst>
          </p:cNvPr>
          <p:cNvGrpSpPr/>
          <p:nvPr/>
        </p:nvGrpSpPr>
        <p:grpSpPr>
          <a:xfrm>
            <a:off x="8100392" y="-2158394"/>
            <a:ext cx="3888432" cy="1666976"/>
            <a:chOff x="5004048" y="123478"/>
            <a:chExt cx="3888432" cy="16669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C698FC5-BFEA-4AFF-883E-B80E5E9A8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23478"/>
              <a:ext cx="3888432" cy="1666976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04F989-4847-4CAC-A895-8FB304308A6C}"/>
                </a:ext>
              </a:extLst>
            </p:cNvPr>
            <p:cNvSpPr/>
            <p:nvPr/>
          </p:nvSpPr>
          <p:spPr>
            <a:xfrm>
              <a:off x="5868144" y="1275606"/>
              <a:ext cx="1080120" cy="360040"/>
            </a:xfrm>
            <a:prstGeom prst="rect">
              <a:avLst/>
            </a:prstGeom>
            <a:solidFill>
              <a:srgbClr val="ECC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E2D1D5-15C9-415F-845C-48AC25A25DBA}"/>
                </a:ext>
              </a:extLst>
            </p:cNvPr>
            <p:cNvSpPr/>
            <p:nvPr/>
          </p:nvSpPr>
          <p:spPr>
            <a:xfrm>
              <a:off x="8201546" y="267494"/>
              <a:ext cx="618926" cy="216024"/>
            </a:xfrm>
            <a:prstGeom prst="rect">
              <a:avLst/>
            </a:prstGeom>
            <a:solidFill>
              <a:srgbClr val="ACD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9931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64A086-F7DD-4A9A-8EF2-960A15042436}"/>
              </a:ext>
            </a:extLst>
          </p:cNvPr>
          <p:cNvSpPr/>
          <p:nvPr/>
        </p:nvSpPr>
        <p:spPr>
          <a:xfrm flipH="1" flipV="1">
            <a:off x="1691680" y="1765250"/>
            <a:ext cx="8388424" cy="3969594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93FA650-F588-4A34-8871-C882C7499CAE}"/>
              </a:ext>
            </a:extLst>
          </p:cNvPr>
          <p:cNvSpPr/>
          <p:nvPr/>
        </p:nvSpPr>
        <p:spPr>
          <a:xfrm>
            <a:off x="-179748" y="-246107"/>
            <a:ext cx="8707802" cy="3993638"/>
          </a:xfrm>
          <a:custGeom>
            <a:avLst/>
            <a:gdLst>
              <a:gd name="connsiteX0" fmla="*/ 81677 w 6286454"/>
              <a:gd name="connsiteY0" fmla="*/ 3003556 h 3041275"/>
              <a:gd name="connsiteX1" fmla="*/ 87086 w 6286454"/>
              <a:gd name="connsiteY1" fmla="*/ 3004457 h 3041275"/>
              <a:gd name="connsiteX2" fmla="*/ 14514 w 6286454"/>
              <a:gd name="connsiteY2" fmla="*/ 3033486 h 3041275"/>
              <a:gd name="connsiteX3" fmla="*/ 72933 w 6286454"/>
              <a:gd name="connsiteY3" fmla="*/ 3007388 h 3041275"/>
              <a:gd name="connsiteX4" fmla="*/ 90196 w 6286454"/>
              <a:gd name="connsiteY4" fmla="*/ 0 h 3041275"/>
              <a:gd name="connsiteX5" fmla="*/ 2710941 w 6286454"/>
              <a:gd name="connsiteY5" fmla="*/ 0 h 3041275"/>
              <a:gd name="connsiteX6" fmla="*/ 2757714 w 6286454"/>
              <a:gd name="connsiteY6" fmla="*/ 14514 h 3041275"/>
              <a:gd name="connsiteX7" fmla="*/ 2888343 w 6286454"/>
              <a:gd name="connsiteY7" fmla="*/ 43543 h 3041275"/>
              <a:gd name="connsiteX8" fmla="*/ 2989943 w 6286454"/>
              <a:gd name="connsiteY8" fmla="*/ 87086 h 3041275"/>
              <a:gd name="connsiteX9" fmla="*/ 3918857 w 6286454"/>
              <a:gd name="connsiteY9" fmla="*/ 101600 h 3041275"/>
              <a:gd name="connsiteX10" fmla="*/ 4151086 w 6286454"/>
              <a:gd name="connsiteY10" fmla="*/ 87086 h 3041275"/>
              <a:gd name="connsiteX11" fmla="*/ 4455886 w 6286454"/>
              <a:gd name="connsiteY11" fmla="*/ 29029 h 3041275"/>
              <a:gd name="connsiteX12" fmla="*/ 4572000 w 6286454"/>
              <a:gd name="connsiteY12" fmla="*/ 14514 h 3041275"/>
              <a:gd name="connsiteX13" fmla="*/ 4630057 w 6286454"/>
              <a:gd name="connsiteY13" fmla="*/ 0 h 3041275"/>
              <a:gd name="connsiteX14" fmla="*/ 6269672 w 6286454"/>
              <a:gd name="connsiteY14" fmla="*/ 0 h 3041275"/>
              <a:gd name="connsiteX15" fmla="*/ 6284686 w 6286454"/>
              <a:gd name="connsiteY15" fmla="*/ 14514 h 3041275"/>
              <a:gd name="connsiteX16" fmla="*/ 6241143 w 6286454"/>
              <a:gd name="connsiteY16" fmla="*/ 58057 h 3041275"/>
              <a:gd name="connsiteX17" fmla="*/ 6183086 w 6286454"/>
              <a:gd name="connsiteY17" fmla="*/ 72571 h 3041275"/>
              <a:gd name="connsiteX18" fmla="*/ 6110514 w 6286454"/>
              <a:gd name="connsiteY18" fmla="*/ 101600 h 3041275"/>
              <a:gd name="connsiteX19" fmla="*/ 6008914 w 6286454"/>
              <a:gd name="connsiteY19" fmla="*/ 116114 h 3041275"/>
              <a:gd name="connsiteX20" fmla="*/ 5442857 w 6286454"/>
              <a:gd name="connsiteY20" fmla="*/ 145143 h 3041275"/>
              <a:gd name="connsiteX21" fmla="*/ 5355771 w 6286454"/>
              <a:gd name="connsiteY21" fmla="*/ 159657 h 3041275"/>
              <a:gd name="connsiteX22" fmla="*/ 5225143 w 6286454"/>
              <a:gd name="connsiteY22" fmla="*/ 203200 h 3041275"/>
              <a:gd name="connsiteX23" fmla="*/ 5021943 w 6286454"/>
              <a:gd name="connsiteY23" fmla="*/ 261257 h 3041275"/>
              <a:gd name="connsiteX24" fmla="*/ 4876800 w 6286454"/>
              <a:gd name="connsiteY24" fmla="*/ 435429 h 3041275"/>
              <a:gd name="connsiteX25" fmla="*/ 4760686 w 6286454"/>
              <a:gd name="connsiteY25" fmla="*/ 551543 h 3041275"/>
              <a:gd name="connsiteX26" fmla="*/ 4615543 w 6286454"/>
              <a:gd name="connsiteY26" fmla="*/ 827314 h 3041275"/>
              <a:gd name="connsiteX27" fmla="*/ 4296229 w 6286454"/>
              <a:gd name="connsiteY27" fmla="*/ 914400 h 3041275"/>
              <a:gd name="connsiteX28" fmla="*/ 4034971 w 6286454"/>
              <a:gd name="connsiteY28" fmla="*/ 899886 h 3041275"/>
              <a:gd name="connsiteX29" fmla="*/ 3904343 w 6286454"/>
              <a:gd name="connsiteY29" fmla="*/ 856343 h 3041275"/>
              <a:gd name="connsiteX30" fmla="*/ 3497943 w 6286454"/>
              <a:gd name="connsiteY30" fmla="*/ 827314 h 3041275"/>
              <a:gd name="connsiteX31" fmla="*/ 3338286 w 6286454"/>
              <a:gd name="connsiteY31" fmla="*/ 841829 h 3041275"/>
              <a:gd name="connsiteX32" fmla="*/ 3236686 w 6286454"/>
              <a:gd name="connsiteY32" fmla="*/ 928914 h 3041275"/>
              <a:gd name="connsiteX33" fmla="*/ 2975429 w 6286454"/>
              <a:gd name="connsiteY33" fmla="*/ 1146629 h 3041275"/>
              <a:gd name="connsiteX34" fmla="*/ 2757714 w 6286454"/>
              <a:gd name="connsiteY34" fmla="*/ 1248229 h 3041275"/>
              <a:gd name="connsiteX35" fmla="*/ 2540000 w 6286454"/>
              <a:gd name="connsiteY35" fmla="*/ 1262743 h 3041275"/>
              <a:gd name="connsiteX36" fmla="*/ 2438400 w 6286454"/>
              <a:gd name="connsiteY36" fmla="*/ 1219200 h 3041275"/>
              <a:gd name="connsiteX37" fmla="*/ 2293257 w 6286454"/>
              <a:gd name="connsiteY37" fmla="*/ 1103086 h 3041275"/>
              <a:gd name="connsiteX38" fmla="*/ 2090057 w 6286454"/>
              <a:gd name="connsiteY38" fmla="*/ 1074057 h 3041275"/>
              <a:gd name="connsiteX39" fmla="*/ 1973943 w 6286454"/>
              <a:gd name="connsiteY39" fmla="*/ 1117600 h 3041275"/>
              <a:gd name="connsiteX40" fmla="*/ 1872343 w 6286454"/>
              <a:gd name="connsiteY40" fmla="*/ 1248229 h 3041275"/>
              <a:gd name="connsiteX41" fmla="*/ 1741714 w 6286454"/>
              <a:gd name="connsiteY41" fmla="*/ 1582057 h 3041275"/>
              <a:gd name="connsiteX42" fmla="*/ 1480457 w 6286454"/>
              <a:gd name="connsiteY42" fmla="*/ 1901371 h 3041275"/>
              <a:gd name="connsiteX43" fmla="*/ 1320800 w 6286454"/>
              <a:gd name="connsiteY43" fmla="*/ 1930400 h 3041275"/>
              <a:gd name="connsiteX44" fmla="*/ 1175657 w 6286454"/>
              <a:gd name="connsiteY44" fmla="*/ 1785257 h 3041275"/>
              <a:gd name="connsiteX45" fmla="*/ 1045029 w 6286454"/>
              <a:gd name="connsiteY45" fmla="*/ 1727200 h 3041275"/>
              <a:gd name="connsiteX46" fmla="*/ 957943 w 6286454"/>
              <a:gd name="connsiteY46" fmla="*/ 1756229 h 3041275"/>
              <a:gd name="connsiteX47" fmla="*/ 885371 w 6286454"/>
              <a:gd name="connsiteY47" fmla="*/ 1814286 h 3041275"/>
              <a:gd name="connsiteX48" fmla="*/ 856343 w 6286454"/>
              <a:gd name="connsiteY48" fmla="*/ 1857829 h 3041275"/>
              <a:gd name="connsiteX49" fmla="*/ 783771 w 6286454"/>
              <a:gd name="connsiteY49" fmla="*/ 2002971 h 3041275"/>
              <a:gd name="connsiteX50" fmla="*/ 667657 w 6286454"/>
              <a:gd name="connsiteY50" fmla="*/ 2467429 h 3041275"/>
              <a:gd name="connsiteX51" fmla="*/ 508000 w 6286454"/>
              <a:gd name="connsiteY51" fmla="*/ 2757714 h 3041275"/>
              <a:gd name="connsiteX52" fmla="*/ 319314 w 6286454"/>
              <a:gd name="connsiteY52" fmla="*/ 2888343 h 3041275"/>
              <a:gd name="connsiteX53" fmla="*/ 166669 w 6286454"/>
              <a:gd name="connsiteY53" fmla="*/ 2966309 h 3041275"/>
              <a:gd name="connsiteX54" fmla="*/ 81677 w 6286454"/>
              <a:gd name="connsiteY54" fmla="*/ 3003556 h 3041275"/>
              <a:gd name="connsiteX55" fmla="*/ 0 w 6286454"/>
              <a:gd name="connsiteY55" fmla="*/ 2989943 h 3041275"/>
              <a:gd name="connsiteX56" fmla="*/ 0 w 6286454"/>
              <a:gd name="connsiteY56" fmla="*/ 130628 h 3041275"/>
              <a:gd name="connsiteX57" fmla="*/ 14514 w 6286454"/>
              <a:gd name="connsiteY57" fmla="*/ 116114 h 3041275"/>
              <a:gd name="connsiteX58" fmla="*/ 43543 w 6286454"/>
              <a:gd name="connsiteY58" fmla="*/ 72571 h 30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286454" h="3041275">
                <a:moveTo>
                  <a:pt x="81677" y="3003556"/>
                </a:moveTo>
                <a:lnTo>
                  <a:pt x="87086" y="3004457"/>
                </a:lnTo>
                <a:cubicBezTo>
                  <a:pt x="87086" y="3033486"/>
                  <a:pt x="-24191" y="3052838"/>
                  <a:pt x="14514" y="3033486"/>
                </a:cubicBezTo>
                <a:cubicBezTo>
                  <a:pt x="24190" y="3028648"/>
                  <a:pt x="45619" y="3019266"/>
                  <a:pt x="72933" y="3007388"/>
                </a:cubicBezTo>
                <a:close/>
                <a:moveTo>
                  <a:pt x="90196" y="0"/>
                </a:moveTo>
                <a:lnTo>
                  <a:pt x="2710941" y="0"/>
                </a:lnTo>
                <a:lnTo>
                  <a:pt x="2757714" y="14514"/>
                </a:lnTo>
                <a:cubicBezTo>
                  <a:pt x="2800603" y="26768"/>
                  <a:pt x="2845768" y="30238"/>
                  <a:pt x="2888343" y="43543"/>
                </a:cubicBezTo>
                <a:cubicBezTo>
                  <a:pt x="2923512" y="54533"/>
                  <a:pt x="2953155" y="85013"/>
                  <a:pt x="2989943" y="87086"/>
                </a:cubicBezTo>
                <a:cubicBezTo>
                  <a:pt x="3299129" y="104505"/>
                  <a:pt x="3609219" y="96762"/>
                  <a:pt x="3918857" y="101600"/>
                </a:cubicBezTo>
                <a:lnTo>
                  <a:pt x="4151086" y="87086"/>
                </a:lnTo>
                <a:cubicBezTo>
                  <a:pt x="4254311" y="80635"/>
                  <a:pt x="4353963" y="46602"/>
                  <a:pt x="4455886" y="29029"/>
                </a:cubicBezTo>
                <a:cubicBezTo>
                  <a:pt x="4494325" y="22402"/>
                  <a:pt x="4533525" y="20927"/>
                  <a:pt x="4572000" y="14514"/>
                </a:cubicBezTo>
                <a:cubicBezTo>
                  <a:pt x="4591676" y="11235"/>
                  <a:pt x="4610117" y="562"/>
                  <a:pt x="4630057" y="0"/>
                </a:cubicBezTo>
                <a:lnTo>
                  <a:pt x="6269672" y="0"/>
                </a:lnTo>
                <a:lnTo>
                  <a:pt x="6284686" y="14514"/>
                </a:lnTo>
                <a:cubicBezTo>
                  <a:pt x="6295247" y="32115"/>
                  <a:pt x="6255657" y="43543"/>
                  <a:pt x="6241143" y="58057"/>
                </a:cubicBezTo>
                <a:cubicBezTo>
                  <a:pt x="6221791" y="62895"/>
                  <a:pt x="6202010" y="66263"/>
                  <a:pt x="6183086" y="72571"/>
                </a:cubicBezTo>
                <a:cubicBezTo>
                  <a:pt x="6158369" y="80810"/>
                  <a:pt x="6135790" y="95281"/>
                  <a:pt x="6110514" y="101600"/>
                </a:cubicBezTo>
                <a:cubicBezTo>
                  <a:pt x="6077325" y="109897"/>
                  <a:pt x="6042781" y="111276"/>
                  <a:pt x="6008914" y="116114"/>
                </a:cubicBezTo>
                <a:cubicBezTo>
                  <a:pt x="5820228" y="125790"/>
                  <a:pt x="5631372" y="132575"/>
                  <a:pt x="5442857" y="145143"/>
                </a:cubicBezTo>
                <a:cubicBezTo>
                  <a:pt x="5413493" y="147101"/>
                  <a:pt x="5384206" y="152074"/>
                  <a:pt x="5355771" y="159657"/>
                </a:cubicBezTo>
                <a:cubicBezTo>
                  <a:pt x="5311423" y="171483"/>
                  <a:pt x="5269530" y="191519"/>
                  <a:pt x="5225143" y="203200"/>
                </a:cubicBezTo>
                <a:cubicBezTo>
                  <a:pt x="5156867" y="221168"/>
                  <a:pt x="5081118" y="216876"/>
                  <a:pt x="5021943" y="261257"/>
                </a:cubicBezTo>
                <a:cubicBezTo>
                  <a:pt x="4960003" y="307712"/>
                  <a:pt x="4926695" y="378406"/>
                  <a:pt x="4876800" y="435429"/>
                </a:cubicBezTo>
                <a:cubicBezTo>
                  <a:pt x="4840756" y="476623"/>
                  <a:pt x="4793055" y="507403"/>
                  <a:pt x="4760686" y="551543"/>
                </a:cubicBezTo>
                <a:cubicBezTo>
                  <a:pt x="4696242" y="639421"/>
                  <a:pt x="4725538" y="759042"/>
                  <a:pt x="4615543" y="827314"/>
                </a:cubicBezTo>
                <a:cubicBezTo>
                  <a:pt x="4521806" y="885496"/>
                  <a:pt x="4402667" y="885371"/>
                  <a:pt x="4296229" y="914400"/>
                </a:cubicBezTo>
                <a:cubicBezTo>
                  <a:pt x="4209143" y="909562"/>
                  <a:pt x="4121250" y="912668"/>
                  <a:pt x="4034971" y="899886"/>
                </a:cubicBezTo>
                <a:cubicBezTo>
                  <a:pt x="3989569" y="893160"/>
                  <a:pt x="3949828" y="862490"/>
                  <a:pt x="3904343" y="856343"/>
                </a:cubicBezTo>
                <a:cubicBezTo>
                  <a:pt x="3769755" y="838155"/>
                  <a:pt x="3633410" y="836990"/>
                  <a:pt x="3497943" y="827314"/>
                </a:cubicBezTo>
                <a:lnTo>
                  <a:pt x="3338286" y="841829"/>
                </a:lnTo>
                <a:cubicBezTo>
                  <a:pt x="3293864" y="845868"/>
                  <a:pt x="3270840" y="900224"/>
                  <a:pt x="3236686" y="928914"/>
                </a:cubicBezTo>
                <a:cubicBezTo>
                  <a:pt x="3149885" y="1001826"/>
                  <a:pt x="3065682" y="1078036"/>
                  <a:pt x="2975429" y="1146629"/>
                </a:cubicBezTo>
                <a:cubicBezTo>
                  <a:pt x="2931593" y="1179945"/>
                  <a:pt x="2811100" y="1238944"/>
                  <a:pt x="2757714" y="1248229"/>
                </a:cubicBezTo>
                <a:cubicBezTo>
                  <a:pt x="2686057" y="1260691"/>
                  <a:pt x="2612571" y="1257905"/>
                  <a:pt x="2540000" y="1262743"/>
                </a:cubicBezTo>
                <a:cubicBezTo>
                  <a:pt x="2506133" y="1248229"/>
                  <a:pt x="2469335" y="1239217"/>
                  <a:pt x="2438400" y="1219200"/>
                </a:cubicBezTo>
                <a:cubicBezTo>
                  <a:pt x="2386382" y="1185541"/>
                  <a:pt x="2350449" y="1126916"/>
                  <a:pt x="2293257" y="1103086"/>
                </a:cubicBezTo>
                <a:cubicBezTo>
                  <a:pt x="2230099" y="1076770"/>
                  <a:pt x="2157790" y="1083733"/>
                  <a:pt x="2090057" y="1074057"/>
                </a:cubicBezTo>
                <a:lnTo>
                  <a:pt x="1973943" y="1117600"/>
                </a:lnTo>
                <a:cubicBezTo>
                  <a:pt x="1922292" y="1136969"/>
                  <a:pt x="1906210" y="1204686"/>
                  <a:pt x="1872343" y="1248229"/>
                </a:cubicBezTo>
                <a:cubicBezTo>
                  <a:pt x="1798982" y="1342550"/>
                  <a:pt x="1796240" y="1475731"/>
                  <a:pt x="1741714" y="1582057"/>
                </a:cubicBezTo>
                <a:cubicBezTo>
                  <a:pt x="1717470" y="1629333"/>
                  <a:pt x="1577084" y="1858426"/>
                  <a:pt x="1480457" y="1901371"/>
                </a:cubicBezTo>
                <a:cubicBezTo>
                  <a:pt x="1431028" y="1923340"/>
                  <a:pt x="1374019" y="1920724"/>
                  <a:pt x="1320800" y="1930400"/>
                </a:cubicBezTo>
                <a:cubicBezTo>
                  <a:pt x="1139910" y="1839953"/>
                  <a:pt x="1453627" y="2007633"/>
                  <a:pt x="1175657" y="1785257"/>
                </a:cubicBezTo>
                <a:cubicBezTo>
                  <a:pt x="1138449" y="1755491"/>
                  <a:pt x="1088572" y="1746552"/>
                  <a:pt x="1045029" y="1727200"/>
                </a:cubicBezTo>
                <a:cubicBezTo>
                  <a:pt x="1016000" y="1736876"/>
                  <a:pt x="984806" y="1741577"/>
                  <a:pt x="957943" y="1756229"/>
                </a:cubicBezTo>
                <a:cubicBezTo>
                  <a:pt x="930747" y="1771063"/>
                  <a:pt x="907276" y="1792381"/>
                  <a:pt x="885371" y="1814286"/>
                </a:cubicBezTo>
                <a:cubicBezTo>
                  <a:pt x="873036" y="1826621"/>
                  <a:pt x="864613" y="1842470"/>
                  <a:pt x="856343" y="1857829"/>
                </a:cubicBezTo>
                <a:cubicBezTo>
                  <a:pt x="830698" y="1905455"/>
                  <a:pt x="805740" y="1953542"/>
                  <a:pt x="783771" y="2002971"/>
                </a:cubicBezTo>
                <a:cubicBezTo>
                  <a:pt x="696523" y="2199280"/>
                  <a:pt x="754574" y="2167170"/>
                  <a:pt x="667657" y="2467429"/>
                </a:cubicBezTo>
                <a:cubicBezTo>
                  <a:pt x="616397" y="2644507"/>
                  <a:pt x="601744" y="2645221"/>
                  <a:pt x="508000" y="2757714"/>
                </a:cubicBezTo>
                <a:cubicBezTo>
                  <a:pt x="381018" y="2821205"/>
                  <a:pt x="445556" y="2780136"/>
                  <a:pt x="319314" y="2888343"/>
                </a:cubicBezTo>
                <a:cubicBezTo>
                  <a:pt x="299635" y="2905211"/>
                  <a:pt x="233111" y="2936659"/>
                  <a:pt x="166669" y="2966309"/>
                </a:cubicBezTo>
                <a:lnTo>
                  <a:pt x="81677" y="3003556"/>
                </a:lnTo>
                <a:lnTo>
                  <a:pt x="0" y="2989943"/>
                </a:lnTo>
                <a:lnTo>
                  <a:pt x="0" y="130628"/>
                </a:lnTo>
                <a:lnTo>
                  <a:pt x="14514" y="116114"/>
                </a:lnTo>
                <a:cubicBezTo>
                  <a:pt x="26849" y="103779"/>
                  <a:pt x="34066" y="87217"/>
                  <a:pt x="43543" y="72571"/>
                </a:cubicBezTo>
                <a:close/>
              </a:path>
            </a:pathLst>
          </a:custGeom>
          <a:solidFill>
            <a:srgbClr val="00B0F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EBF1AA-5B5C-4425-B38E-E18DAF309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106" y="-259963"/>
            <a:ext cx="6914064" cy="38887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77EBFD6-5940-47D2-94B5-CA687EF3C13C}"/>
              </a:ext>
            </a:extLst>
          </p:cNvPr>
          <p:cNvGrpSpPr/>
          <p:nvPr/>
        </p:nvGrpSpPr>
        <p:grpSpPr>
          <a:xfrm>
            <a:off x="4969848" y="179159"/>
            <a:ext cx="3888432" cy="1666976"/>
            <a:chOff x="5004048" y="123478"/>
            <a:chExt cx="3888432" cy="16669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E470F7-62C1-4A55-AEA2-A7D33DF3F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23478"/>
              <a:ext cx="3888432" cy="16669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987F8B-D56D-4D0B-967F-D4C304A063CA}"/>
                </a:ext>
              </a:extLst>
            </p:cNvPr>
            <p:cNvSpPr/>
            <p:nvPr/>
          </p:nvSpPr>
          <p:spPr>
            <a:xfrm>
              <a:off x="5868144" y="1275606"/>
              <a:ext cx="1080120" cy="360040"/>
            </a:xfrm>
            <a:prstGeom prst="rect">
              <a:avLst/>
            </a:prstGeom>
            <a:solidFill>
              <a:srgbClr val="ECC5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934E3E-1D83-466C-98B1-8AB0B46F8305}"/>
                </a:ext>
              </a:extLst>
            </p:cNvPr>
            <p:cNvSpPr/>
            <p:nvPr/>
          </p:nvSpPr>
          <p:spPr>
            <a:xfrm>
              <a:off x="8201546" y="267494"/>
              <a:ext cx="618926" cy="216024"/>
            </a:xfrm>
            <a:prstGeom prst="rect">
              <a:avLst/>
            </a:prstGeom>
            <a:solidFill>
              <a:srgbClr val="ACDA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461271F-C722-4478-9937-275F10101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028" y="1511307"/>
            <a:ext cx="7189324" cy="4043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218586-F784-49B8-8E33-633CA8941851}"/>
              </a:ext>
            </a:extLst>
          </p:cNvPr>
          <p:cNvSpPr/>
          <p:nvPr/>
        </p:nvSpPr>
        <p:spPr>
          <a:xfrm>
            <a:off x="99345" y="3747531"/>
            <a:ext cx="6286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buồn vì tờ 500.000 đồng biến thành tờ 5 đồng.</a:t>
            </a:r>
            <a:endParaRPr lang="en-US" sz="3600" b="1" cap="none" spc="0">
              <a:ln w="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25E754-044F-4622-963D-49BEDD526A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929" y="-1183458"/>
            <a:ext cx="929490" cy="3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7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E8DA5-4533-4F4B-83B3-CE685801A3F5}"/>
              </a:ext>
            </a:extLst>
          </p:cNvPr>
          <p:cNvSpPr/>
          <p:nvPr/>
        </p:nvSpPr>
        <p:spPr>
          <a:xfrm>
            <a:off x="107504" y="678924"/>
            <a:ext cx="85324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Còn em, em nghĩ điều gì sẽ xảy ra </a:t>
            </a:r>
          </a:p>
          <a:p>
            <a:pPr algn="ctr"/>
            <a:r>
              <a:rPr lang="en-US" sz="6000" b="1">
                <a:ln w="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có số 0?</a:t>
            </a:r>
          </a:p>
          <a:p>
            <a:pPr algn="ctr"/>
            <a:endParaRPr lang="en-US" sz="6000" b="1" cap="none" spc="0">
              <a:ln w="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41" y="282866"/>
            <a:ext cx="1695928" cy="20567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30" y="-117562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347" y="-115539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3163016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2595617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2" y="3763556"/>
            <a:ext cx="1570246" cy="1414052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 rot="16200000">
            <a:off x="-3857766" y="1477366"/>
            <a:ext cx="8208912" cy="26208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2400" b="1">
                <a:ln w="12700">
                  <a:noFill/>
                </a:ln>
                <a:noFill/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THƯƠNG </a:t>
            </a:r>
          </a:p>
          <a:p>
            <a:pPr algn="ctr"/>
            <a:r>
              <a:rPr lang="en-US" altLang="zh-CN" sz="2400" b="1">
                <a:ln w="12700">
                  <a:noFill/>
                </a:ln>
                <a:noFill/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CÓ CHỮ SỐ 0</a:t>
            </a:r>
            <a:endParaRPr lang="zh-CN" altLang="en-US" sz="2400" b="1" dirty="0">
              <a:ln w="12700">
                <a:noFill/>
              </a:ln>
              <a:noFill/>
              <a:effectLst>
                <a:glow rad="203200">
                  <a:srgbClr val="00B0F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Micra" panose="02040603050506020204" pitchFamily="18" charset="0"/>
              <a:ea typeface="青鸟华光简胖头鱼" panose="02010604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2" y="-26890"/>
            <a:ext cx="1809340" cy="1505882"/>
          </a:xfrm>
          <a:prstGeom prst="rect">
            <a:avLst/>
          </a:prstGeom>
        </p:spPr>
      </p:pic>
      <p:sp>
        <p:nvSpPr>
          <p:cNvPr id="6" name="TextBox 71"/>
          <p:cNvSpPr txBox="1"/>
          <p:nvPr/>
        </p:nvSpPr>
        <p:spPr>
          <a:xfrm>
            <a:off x="1678964" y="1447683"/>
            <a:ext cx="6346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</a:rPr>
              <a:t>Toán </a:t>
            </a:r>
            <a:endParaRPr lang="zh-CN" altLang="en-US" sz="9600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4009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41" y="282866"/>
            <a:ext cx="1695928" cy="20567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30" y="-117562"/>
            <a:ext cx="3754340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347" y="-115539"/>
            <a:ext cx="5615608" cy="1784091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0" y="3163016"/>
            <a:ext cx="9144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885">
            <a:off x="3964986" y="2795792"/>
            <a:ext cx="3460554" cy="20334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86" y="2355027"/>
            <a:ext cx="3358316" cy="3024260"/>
          </a:xfrm>
          <a:prstGeom prst="rect">
            <a:avLst/>
          </a:prstGeom>
        </p:spPr>
      </p:pic>
      <p:sp>
        <p:nvSpPr>
          <p:cNvPr id="13" name="TextBox 7"/>
          <p:cNvSpPr txBox="1"/>
          <p:nvPr/>
        </p:nvSpPr>
        <p:spPr>
          <a:xfrm>
            <a:off x="467544" y="713969"/>
            <a:ext cx="8208912" cy="26208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altLang="zh-CN" sz="6000" b="1">
                <a:ln w="22225">
                  <a:solidFill>
                    <a:srgbClr val="FFFFFF"/>
                  </a:solidFill>
                </a:ln>
                <a:solidFill>
                  <a:srgbClr val="00A749"/>
                </a:solidFill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THƯƠNG </a:t>
            </a:r>
          </a:p>
          <a:p>
            <a:pPr algn="ctr"/>
            <a:r>
              <a:rPr lang="en-US" altLang="zh-CN" sz="6000" b="1">
                <a:ln w="22225">
                  <a:solidFill>
                    <a:srgbClr val="FFFFFF"/>
                  </a:solidFill>
                </a:ln>
                <a:solidFill>
                  <a:srgbClr val="00A749"/>
                </a:solidFill>
                <a:effectLst>
                  <a:glow rad="2032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Micra" panose="02040603050506020204" pitchFamily="18" charset="0"/>
                <a:ea typeface="青鸟华光简胖头鱼" panose="02010604000101010101" pitchFamily="2" charset="-122"/>
              </a:rPr>
              <a:t>CÓ CHỮ SỐ 0</a:t>
            </a:r>
            <a:endParaRPr lang="zh-CN" altLang="en-US" sz="6000" b="1" dirty="0">
              <a:ln w="22225">
                <a:solidFill>
                  <a:srgbClr val="FFFFFF"/>
                </a:solidFill>
              </a:ln>
              <a:solidFill>
                <a:srgbClr val="F70202"/>
              </a:solidFill>
              <a:effectLst>
                <a:glow rad="203200">
                  <a:srgbClr val="00B0F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Micra" panose="02040603050506020204" pitchFamily="18" charset="0"/>
              <a:ea typeface="青鸟华光简胖头鱼" panose="02010604000101010101" pitchFamily="2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3" y="235787"/>
            <a:ext cx="1809340" cy="1505882"/>
          </a:xfrm>
          <a:prstGeom prst="rect">
            <a:avLst/>
          </a:prstGeom>
        </p:spPr>
      </p:pic>
      <p:sp>
        <p:nvSpPr>
          <p:cNvPr id="6" name="TextBox 71"/>
          <p:cNvSpPr txBox="1"/>
          <p:nvPr/>
        </p:nvSpPr>
        <p:spPr>
          <a:xfrm>
            <a:off x="5035442" y="56077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>
                <a:solidFill>
                  <a:srgbClr val="F70202"/>
                </a:solidFill>
                <a:latin typeface="UTM Micra" panose="02040603050506020204" pitchFamily="18" charset="0"/>
                <a:ea typeface="Microsoft YaHei UI" panose="020B0503020204020204" pitchFamily="34" charset="-122"/>
              </a:rPr>
              <a:t>Toán </a:t>
            </a:r>
            <a:endParaRPr lang="zh-CN" altLang="en-US" sz="3200" dirty="0">
              <a:solidFill>
                <a:srgbClr val="F70202"/>
              </a:solidFill>
              <a:latin typeface="UTM Micra" panose="0204060305050602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4791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5D420"/>
      </a:accent1>
      <a:accent2>
        <a:srgbClr val="F6D421"/>
      </a:accent2>
      <a:accent3>
        <a:srgbClr val="F6D421"/>
      </a:accent3>
      <a:accent4>
        <a:srgbClr val="F6D521"/>
      </a:accent4>
      <a:accent5>
        <a:srgbClr val="F5D421"/>
      </a:accent5>
      <a:accent6>
        <a:srgbClr val="F5D420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5D420"/>
    </a:accent1>
    <a:accent2>
      <a:srgbClr val="F6D421"/>
    </a:accent2>
    <a:accent3>
      <a:srgbClr val="F6D421"/>
    </a:accent3>
    <a:accent4>
      <a:srgbClr val="F6D521"/>
    </a:accent4>
    <a:accent5>
      <a:srgbClr val="F5D421"/>
    </a:accent5>
    <a:accent6>
      <a:srgbClr val="F5D420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3938</TotalTime>
  <Words>713</Words>
  <Application>Microsoft Office PowerPoint</Application>
  <PresentationFormat>On-screen Show (16:9)</PresentationFormat>
  <Paragraphs>259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UTM Micra</vt:lpstr>
      <vt:lpstr>Times New Roman</vt:lpstr>
      <vt:lpstr>Arial</vt:lpstr>
      <vt:lpstr>微软雅黑</vt:lpstr>
      <vt:lpstr>Calibri</vt:lpstr>
      <vt:lpstr>UTM Seagull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Thy Tho</cp:keywords>
  <dc:description>U</dc:description>
  <cp:lastModifiedBy>PHAN HOÀNG PHƯỚC HẠNH</cp:lastModifiedBy>
  <cp:revision>352</cp:revision>
  <dcterms:created xsi:type="dcterms:W3CDTF">2015-12-11T17:46:17Z</dcterms:created>
  <dcterms:modified xsi:type="dcterms:W3CDTF">2021-12-19T05:13:19Z</dcterms:modified>
  <cp:category>U</cp:category>
  <cp:version>V14</cp:version>
</cp:coreProperties>
</file>